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97" r:id="rId2"/>
    <p:sldId id="698" r:id="rId3"/>
    <p:sldId id="747" r:id="rId4"/>
    <p:sldId id="774" r:id="rId5"/>
    <p:sldId id="748" r:id="rId6"/>
    <p:sldId id="750" r:id="rId7"/>
    <p:sldId id="752" r:id="rId8"/>
    <p:sldId id="775" r:id="rId9"/>
    <p:sldId id="751" r:id="rId10"/>
    <p:sldId id="771" r:id="rId11"/>
    <p:sldId id="753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6" r:id="rId22"/>
    <p:sldId id="755" r:id="rId23"/>
    <p:sldId id="772" r:id="rId24"/>
    <p:sldId id="7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 autoAdjust="0"/>
    <p:restoredTop sz="89954" autoAdjust="0"/>
  </p:normalViewPr>
  <p:slideViewPr>
    <p:cSldViewPr>
      <p:cViewPr varScale="1">
        <p:scale>
          <a:sx n="100" d="100"/>
          <a:sy n="100" d="100"/>
        </p:scale>
        <p:origin x="23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08477-F40D-F14A-9AEF-85FABB32550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1D7D-9709-FF48-8A2F-E8D6B8643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7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1B38C-6E14-4B8E-83CD-2E649569338C}" type="datetimeFigureOut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6AF44-9C1F-40F0-9B69-A3DDF45E7A8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57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6AF44-9C1F-40F0-9B69-A3DDF45E7A84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906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6AF44-9C1F-40F0-9B69-A3DDF45E7A84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636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EDC5B-E3E7-4493-842C-8364365F5EA8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59E1-39D3-47D6-9E5C-A3037A30DAA5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E1C9-AE86-400C-9063-7A65E69453FB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5DCA-AE78-4B53-BC97-BBC19EF270A5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7DC4-0F38-4FB4-9F10-C5CA9B8B9C02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CFEE-25CF-40A4-AE20-7686C0EDE794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089-4D09-489F-9886-4050E1CA0067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9030-8579-43C7-A780-6C658A2747DA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FAEE-7F3D-445C-9A8C-139670864F34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EAFC-99B6-455A-81AB-1DEF730B2858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0729-396D-493A-BDDA-7B32466CECF4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B06-8240-4A0F-8555-7E1DE931F000}" type="datetime1">
              <a:rPr lang="en-CA" smtClean="0"/>
              <a:pPr/>
              <a:t>2019-10-10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1BEC-C413-4A01-B6B5-8614972FDC29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Investing In Real Estate</a:t>
            </a:r>
          </a:p>
          <a:p>
            <a:r>
              <a:rPr lang="en-CA" sz="3600" b="1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D8668-8600-174D-B611-4514F1FBCC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143000"/>
            <a:ext cx="8305800" cy="55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7845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3"/>
        <p14:stopEvt time="698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Investing In Real Estate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“Ninety percent of all millionaires become so through owning real estate” </a:t>
            </a:r>
          </a:p>
          <a:p>
            <a:r>
              <a:rPr lang="en-US" sz="3200" dirty="0"/>
              <a:t>						</a:t>
            </a:r>
            <a:r>
              <a:rPr lang="en-US" dirty="0"/>
              <a:t>- Andrew Carnegie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14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5"/>
    </mc:Choice>
    <mc:Fallback xmlns="">
      <p:transition spd="slow" advTm="16685"/>
    </mc:Fallback>
  </mc:AlternateContent>
  <p:extLst>
    <p:ext uri="{E180D4A7-C9FB-4DFB-919C-405C955672EB}">
      <p14:showEvtLst xmlns:p14="http://schemas.microsoft.com/office/powerpoint/2010/main">
        <p14:playEvt time="21" objId="2"/>
        <p14:stopEvt time="1630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Let Me Tell You A Success Story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6" name="Picture 4" descr="Image result for growth">
            <a:extLst>
              <a:ext uri="{FF2B5EF4-FFF2-40B4-BE49-F238E27FC236}">
                <a16:creationId xmlns:a16="http://schemas.microsoft.com/office/drawing/2014/main" id="{6A33EBAF-86AD-2B46-8B14-652B6FAA0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5"/>
          <a:stretch/>
        </p:blipFill>
        <p:spPr bwMode="auto">
          <a:xfrm>
            <a:off x="0" y="1371600"/>
            <a:ext cx="9144000" cy="507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286DF9-8C88-6E40-B7A2-06360F9AF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8978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Investing In Real Estate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6002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Rental Property Purchase:</a:t>
            </a:r>
          </a:p>
          <a:p>
            <a:endParaRPr lang="en-CA" sz="3200" dirty="0"/>
          </a:p>
          <a:p>
            <a:pPr marL="457200" indent="-457200">
              <a:buFont typeface="Arial"/>
              <a:buChar char="•"/>
            </a:pPr>
            <a:r>
              <a:rPr lang="en-CA" sz="3200" dirty="0"/>
              <a:t>$2.5M principal residence</a:t>
            </a:r>
          </a:p>
          <a:p>
            <a:pPr marL="457200" indent="-457200">
              <a:buFont typeface="Arial"/>
              <a:buChar char="•"/>
            </a:pPr>
            <a:endParaRPr lang="en-CA" sz="3200" dirty="0"/>
          </a:p>
          <a:p>
            <a:pPr marL="457200" indent="-457200">
              <a:buFont typeface="Arial"/>
              <a:buChar char="•"/>
            </a:pPr>
            <a:r>
              <a:rPr lang="en-CA" sz="3200" dirty="0"/>
              <a:t>$500,000 purchase price on rental </a:t>
            </a:r>
          </a:p>
          <a:p>
            <a:pPr marL="457200" indent="-457200">
              <a:buFont typeface="Arial"/>
              <a:buChar char="•"/>
            </a:pPr>
            <a:endParaRPr lang="en-CA" sz="3200" dirty="0"/>
          </a:p>
          <a:p>
            <a:pPr marL="457200" indent="-457200">
              <a:buFont typeface="Arial"/>
              <a:buChar char="•"/>
            </a:pPr>
            <a:r>
              <a:rPr lang="en-CA" sz="3200" dirty="0"/>
              <a:t>$125,000 mortgage on principal residence</a:t>
            </a:r>
          </a:p>
          <a:p>
            <a:pPr marL="457200" indent="-457200">
              <a:buFont typeface="Arial"/>
              <a:buChar char="•"/>
            </a:pPr>
            <a:endParaRPr lang="en-CA" sz="3200" dirty="0"/>
          </a:p>
          <a:p>
            <a:pPr marL="457200" indent="-457200">
              <a:buFont typeface="Arial"/>
              <a:buChar char="•"/>
            </a:pPr>
            <a:r>
              <a:rPr lang="en-CA" sz="3200" dirty="0"/>
              <a:t>$375,000 mortgage on rental property</a:t>
            </a:r>
          </a:p>
          <a:p>
            <a:endParaRPr lang="en-CA" sz="3200" dirty="0"/>
          </a:p>
          <a:p>
            <a:r>
              <a:rPr lang="en-CA" sz="3200" dirty="0"/>
              <a:t> 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263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64"/>
    </mc:Choice>
    <mc:Fallback xmlns="">
      <p:transition spd="slow" advTm="33164"/>
    </mc:Fallback>
  </mc:AlternateContent>
  <p:extLst>
    <p:ext uri="{E180D4A7-C9FB-4DFB-919C-405C955672EB}">
      <p14:showEvtLst xmlns:p14="http://schemas.microsoft.com/office/powerpoint/2010/main">
        <p14:playEvt time="22" objId="2"/>
        <p14:stopEvt time="31699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Investing In Real Estate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828794"/>
          <a:ext cx="7924800" cy="3657605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Income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Monthly Expenses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$4200 rental income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$2400 mortgage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$350 property taxes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$200 insurance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$250 property manager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$150 maintenance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$4200 INCOME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$3350 EXPENSES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7"/>
    </mc:Choice>
    <mc:Fallback xmlns="">
      <p:transition spd="slow" advTm="51757"/>
    </mc:Fallback>
  </mc:AlternateContent>
  <p:extLst>
    <p:ext uri="{E180D4A7-C9FB-4DFB-919C-405C955672EB}">
      <p14:showEvtLst xmlns:p14="http://schemas.microsoft.com/office/powerpoint/2010/main">
        <p14:playEvt time="22" objId="3"/>
        <p14:stopEvt time="50814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Investing In Real Estate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Summary: </a:t>
            </a:r>
          </a:p>
          <a:p>
            <a:pPr marL="457200" indent="-457200">
              <a:buFont typeface="Arial"/>
              <a:buChar char="•"/>
            </a:pPr>
            <a:endParaRPr lang="en-CA" sz="3200" dirty="0"/>
          </a:p>
          <a:p>
            <a:pPr marL="457200" indent="-457200">
              <a:buFont typeface="Arial"/>
              <a:buChar char="•"/>
            </a:pPr>
            <a:r>
              <a:rPr lang="en-CA" sz="3200" dirty="0"/>
              <a:t>$850/month positive cash-flow</a:t>
            </a:r>
          </a:p>
          <a:p>
            <a:pPr marL="457200" indent="-457200">
              <a:buFont typeface="Arial"/>
              <a:buChar char="•"/>
            </a:pPr>
            <a:endParaRPr lang="en-CA" sz="3200" dirty="0"/>
          </a:p>
          <a:p>
            <a:pPr marL="457200" indent="-457200">
              <a:buFont typeface="Arial"/>
              <a:buChar char="•"/>
            </a:pPr>
            <a:r>
              <a:rPr lang="en-CA" sz="3200" dirty="0"/>
              <a:t>Did not use any of their own money to purchase an appreciating asset</a:t>
            </a:r>
          </a:p>
          <a:p>
            <a:pPr marL="457200" indent="-457200">
              <a:buFont typeface="Arial"/>
              <a:buChar char="•"/>
            </a:pPr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r>
              <a:rPr lang="en-CA" sz="3200" dirty="0"/>
              <a:t> 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871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0"/>
    </mc:Choice>
    <mc:Fallback xmlns="">
      <p:transition spd="slow" advTm="24960"/>
    </mc:Fallback>
  </mc:AlternateContent>
  <p:extLst>
    <p:ext uri="{E180D4A7-C9FB-4DFB-919C-405C955672EB}">
      <p14:showEvtLst xmlns:p14="http://schemas.microsoft.com/office/powerpoint/2010/main">
        <p14:playEvt time="23" objId="2"/>
        <p14:stopEvt time="23641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Tenants Pay Your Mortgage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/>
          <a:stretch/>
        </p:blipFill>
        <p:spPr>
          <a:xfrm>
            <a:off x="181422" y="1676400"/>
            <a:ext cx="8657778" cy="4038600"/>
          </a:xfrm>
          <a:prstGeom prst="rect">
            <a:avLst/>
          </a:prstGeom>
        </p:spPr>
      </p:pic>
      <p:pic>
        <p:nvPicPr>
          <p:cNvPr id="10" name="Picture 9" descr="580138623-redcircle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1" b="15592"/>
          <a:stretch/>
        </p:blipFill>
        <p:spPr>
          <a:xfrm>
            <a:off x="3429000" y="4876800"/>
            <a:ext cx="2002220" cy="12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  <p:extLst>
    <p:ext uri="{E180D4A7-C9FB-4DFB-919C-405C955672EB}">
      <p14:showEvtLst xmlns:p14="http://schemas.microsoft.com/office/powerpoint/2010/main">
        <p14:playEvt time="22" objId="2"/>
        <p14:stopEvt time="13174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Positive Cash-Flow </a:t>
            </a:r>
          </a:p>
          <a:p>
            <a:r>
              <a:rPr lang="en-CA" sz="3600" b="1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$75,000 paid down on mortgage in 5-years</a:t>
            </a:r>
          </a:p>
          <a:p>
            <a:endParaRPr lang="en-CA" sz="3200" dirty="0"/>
          </a:p>
          <a:p>
            <a:r>
              <a:rPr lang="en-CA" sz="3200" dirty="0"/>
              <a:t>$51,000 net rental income generated in 5-years</a:t>
            </a:r>
          </a:p>
          <a:p>
            <a:endParaRPr lang="en-CA" sz="3200" dirty="0"/>
          </a:p>
          <a:p>
            <a:r>
              <a:rPr lang="en-CA" sz="3200" dirty="0"/>
              <a:t>$125,000 net worth increase</a:t>
            </a:r>
          </a:p>
          <a:p>
            <a:endParaRPr lang="en-CA" sz="3200" dirty="0"/>
          </a:p>
          <a:p>
            <a:r>
              <a:rPr lang="en-CA" sz="3200" dirty="0"/>
              <a:t>$0 invested of own capital </a:t>
            </a:r>
            <a:r>
              <a:rPr lang="mr-IN" sz="3200" dirty="0"/>
              <a:t>–</a:t>
            </a:r>
            <a:r>
              <a:rPr lang="en-CA" sz="3200" dirty="0"/>
              <a:t> 100% financed</a:t>
            </a:r>
          </a:p>
        </p:txBody>
      </p:sp>
    </p:spTree>
    <p:extLst>
      <p:ext uri="{BB962C8B-B14F-4D97-AF65-F5344CB8AC3E}">
        <p14:creationId xmlns:p14="http://schemas.microsoft.com/office/powerpoint/2010/main" val="353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6"/>
    </mc:Choice>
    <mc:Fallback xmlns="">
      <p:transition spd="slow" advTm="17316"/>
    </mc:Fallback>
  </mc:AlternateContent>
  <p:extLst>
    <p:ext uri="{E180D4A7-C9FB-4DFB-919C-405C955672EB}">
      <p14:showEvtLst xmlns:p14="http://schemas.microsoft.com/office/powerpoint/2010/main">
        <p14:playEvt time="23" objId="2"/>
        <p14:stopEvt time="16165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Refinance To Purchase More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Mortgage balance is going down</a:t>
            </a:r>
          </a:p>
          <a:p>
            <a:endParaRPr lang="en-CA" sz="3200" dirty="0"/>
          </a:p>
          <a:p>
            <a:r>
              <a:rPr lang="en-CA" sz="3200" dirty="0"/>
              <a:t>Home value is going up (long term)</a:t>
            </a:r>
          </a:p>
          <a:p>
            <a:endParaRPr lang="en-CA" sz="3200" dirty="0"/>
          </a:p>
          <a:p>
            <a:r>
              <a:rPr lang="en-CA" sz="3200" dirty="0"/>
              <a:t>Can refinance to purchase other rental properties</a:t>
            </a:r>
          </a:p>
        </p:txBody>
      </p:sp>
    </p:spTree>
    <p:extLst>
      <p:ext uri="{BB962C8B-B14F-4D97-AF65-F5344CB8AC3E}">
        <p14:creationId xmlns:p14="http://schemas.microsoft.com/office/powerpoint/2010/main" val="34039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7"/>
    </mc:Choice>
    <mc:Fallback xmlns="">
      <p:transition spd="slow" advTm="14817"/>
    </mc:Fallback>
  </mc:AlternateContent>
  <p:extLst>
    <p:ext uri="{E180D4A7-C9FB-4DFB-919C-405C955672EB}">
      <p14:showEvtLst xmlns:p14="http://schemas.microsoft.com/office/powerpoint/2010/main">
        <p14:playEvt time="23" objId="2"/>
        <p14:stopEvt time="14068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Building An Empire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10" name="Picture 9" descr="iStock-53233479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92"/>
          <a:stretch/>
        </p:blipFill>
        <p:spPr>
          <a:xfrm>
            <a:off x="533400" y="1524000"/>
            <a:ext cx="81534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4"/>
    </mc:Choice>
    <mc:Fallback xmlns="">
      <p:transition spd="slow" advTm="12944"/>
    </mc:Fallback>
  </mc:AlternateContent>
  <p:extLst>
    <p:ext uri="{E180D4A7-C9FB-4DFB-919C-405C955672EB}">
      <p14:showEvtLst xmlns:p14="http://schemas.microsoft.com/office/powerpoint/2010/main">
        <p14:playEvt time="22" objId="2"/>
        <p14:stopEvt time="11629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Building An Empire</a:t>
            </a:r>
          </a:p>
          <a:p>
            <a:r>
              <a:rPr lang="en-CA" sz="3600" b="1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$500,000 McMaster is now worth $625,000</a:t>
            </a:r>
          </a:p>
          <a:p>
            <a:r>
              <a:rPr lang="en-US" sz="3200" dirty="0"/>
              <a:t>$75,000 principal paid on the mortgage. </a:t>
            </a:r>
          </a:p>
          <a:p>
            <a:r>
              <a:rPr lang="en-US" sz="3200" dirty="0"/>
              <a:t>$325,000 owing </a:t>
            </a:r>
          </a:p>
          <a:p>
            <a:r>
              <a:rPr lang="en-US" sz="3200" dirty="0"/>
              <a:t>80% refinance </a:t>
            </a:r>
          </a:p>
          <a:p>
            <a:endParaRPr lang="en-US" sz="3200" dirty="0"/>
          </a:p>
          <a:p>
            <a:r>
              <a:rPr lang="en-US" sz="3200" dirty="0"/>
              <a:t>$175,000 capital used to purchase another rental property for $625,000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184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7"/>
    </mc:Choice>
    <mc:Fallback xmlns="">
      <p:transition spd="slow" advTm="29267"/>
    </mc:Fallback>
  </mc:AlternateContent>
  <p:extLst>
    <p:ext uri="{E180D4A7-C9FB-4DFB-919C-405C955672EB}">
      <p14:showEvtLst xmlns:p14="http://schemas.microsoft.com/office/powerpoint/2010/main">
        <p14:playEvt time="22" objId="2"/>
        <p14:stopEvt time="292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2A63FD-32A7-914A-8D54-00EAB0A5BEF6}"/>
              </a:ext>
            </a:extLst>
          </p:cNvPr>
          <p:cNvSpPr/>
          <p:nvPr/>
        </p:nvSpPr>
        <p:spPr>
          <a:xfrm>
            <a:off x="330200" y="1219200"/>
            <a:ext cx="8534400" cy="533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Introduction  </a:t>
            </a:r>
          </a:p>
          <a:p>
            <a:r>
              <a:rPr lang="en-CA" sz="3600" b="1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D6DD8C-5022-314F-9F35-B7CAC0DB2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2013259"/>
            <a:ext cx="3276600" cy="13903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522FF-BC37-C640-9154-C606F56F6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943101"/>
            <a:ext cx="3962400" cy="1711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CD77E-FEAB-4E42-B33D-8303ED2EEDCC}"/>
              </a:ext>
            </a:extLst>
          </p:cNvPr>
          <p:cNvSpPr txBox="1"/>
          <p:nvPr/>
        </p:nvSpPr>
        <p:spPr>
          <a:xfrm>
            <a:off x="723901" y="3774518"/>
            <a:ext cx="38480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Luxury Lending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Affluent Clients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Commercial Lending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Multi-Tennant  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14253-0391-0044-8A20-9627B1DDA566}"/>
              </a:ext>
            </a:extLst>
          </p:cNvPr>
          <p:cNvSpPr txBox="1"/>
          <p:nvPr/>
        </p:nvSpPr>
        <p:spPr>
          <a:xfrm>
            <a:off x="4749800" y="3774518"/>
            <a:ext cx="396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Niche Lending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Private Lending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Construction Financing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CA" sz="2800" dirty="0">
                <a:solidFill>
                  <a:schemeClr val="bg1"/>
                </a:solidFill>
              </a:rPr>
              <a:t>Investment Property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3001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3"/>
        <p14:stopEvt time="6989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Building An Empire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5-years time: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Investment portfolio has increased to $1.3M ($625K + $625K)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$20,400 in net rental income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796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5"/>
    </mc:Choice>
    <mc:Fallback xmlns="">
      <p:transition spd="slow" advTm="12815"/>
    </mc:Fallback>
  </mc:AlternateContent>
  <p:extLst>
    <p:ext uri="{E180D4A7-C9FB-4DFB-919C-405C955672EB}">
      <p14:showEvtLst xmlns:p14="http://schemas.microsoft.com/office/powerpoint/2010/main">
        <p14:playEvt time="22" objId="2"/>
        <p14:stopEvt time="11517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Create Listings, Create Value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EC60D-929A-4044-B0D0-28A589FCD926}"/>
              </a:ext>
            </a:extLst>
          </p:cNvPr>
          <p:cNvSpPr/>
          <p:nvPr/>
        </p:nvSpPr>
        <p:spPr>
          <a:xfrm>
            <a:off x="6657668" y="3079877"/>
            <a:ext cx="223491" cy="470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3A4EB-72A6-C046-95E6-6FF736B60F44}"/>
              </a:ext>
            </a:extLst>
          </p:cNvPr>
          <p:cNvSpPr/>
          <p:nvPr/>
        </p:nvSpPr>
        <p:spPr>
          <a:xfrm>
            <a:off x="6682093" y="5366463"/>
            <a:ext cx="223491" cy="470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7873A-15E3-7C44-89BD-BF2D638D8182}"/>
              </a:ext>
            </a:extLst>
          </p:cNvPr>
          <p:cNvSpPr/>
          <p:nvPr/>
        </p:nvSpPr>
        <p:spPr>
          <a:xfrm>
            <a:off x="3764625" y="2849336"/>
            <a:ext cx="205114" cy="46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78C03B-3199-1B48-9C5D-E4A3A844C5FE}"/>
              </a:ext>
            </a:extLst>
          </p:cNvPr>
          <p:cNvSpPr/>
          <p:nvPr/>
        </p:nvSpPr>
        <p:spPr>
          <a:xfrm>
            <a:off x="3795647" y="5133593"/>
            <a:ext cx="205114" cy="46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823A4-F866-6345-9BE5-F89514D93F7D}"/>
              </a:ext>
            </a:extLst>
          </p:cNvPr>
          <p:cNvSpPr txBox="1"/>
          <p:nvPr/>
        </p:nvSpPr>
        <p:spPr>
          <a:xfrm>
            <a:off x="2108509" y="3274241"/>
            <a:ext cx="178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D0F52-A268-3E40-A80C-0EA5EADB418F}"/>
              </a:ext>
            </a:extLst>
          </p:cNvPr>
          <p:cNvSpPr txBox="1"/>
          <p:nvPr/>
        </p:nvSpPr>
        <p:spPr>
          <a:xfrm>
            <a:off x="6013454" y="3274241"/>
            <a:ext cx="178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AA4FAA1-2862-A44B-B97E-6D2941A9E359}"/>
              </a:ext>
            </a:extLst>
          </p:cNvPr>
          <p:cNvSpPr/>
          <p:nvPr/>
        </p:nvSpPr>
        <p:spPr>
          <a:xfrm>
            <a:off x="3505200" y="3725866"/>
            <a:ext cx="1915223" cy="1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03CCB-8D75-344F-829F-52B0144C6493}"/>
              </a:ext>
            </a:extLst>
          </p:cNvPr>
          <p:cNvSpPr txBox="1"/>
          <p:nvPr/>
        </p:nvSpPr>
        <p:spPr>
          <a:xfrm>
            <a:off x="3697559" y="3884772"/>
            <a:ext cx="1455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THE GAP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14530-92A8-EE4D-BDE0-DC3584578A66}"/>
              </a:ext>
            </a:extLst>
          </p:cNvPr>
          <p:cNvSpPr txBox="1"/>
          <p:nvPr/>
        </p:nvSpPr>
        <p:spPr>
          <a:xfrm>
            <a:off x="1765610" y="4277187"/>
            <a:ext cx="1488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CURRENT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B04EB-C883-0140-94F9-6BB14E782638}"/>
              </a:ext>
            </a:extLst>
          </p:cNvPr>
          <p:cNvSpPr txBox="1"/>
          <p:nvPr/>
        </p:nvSpPr>
        <p:spPr>
          <a:xfrm>
            <a:off x="5643637" y="4273834"/>
            <a:ext cx="1488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</a:p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247CA3-BC1C-1D44-98D1-636F1F1C7DC8}"/>
              </a:ext>
            </a:extLst>
          </p:cNvPr>
          <p:cNvCxnSpPr>
            <a:stCxn id="17" idx="2"/>
          </p:cNvCxnSpPr>
          <p:nvPr/>
        </p:nvCxnSpPr>
        <p:spPr>
          <a:xfrm>
            <a:off x="4425176" y="4300270"/>
            <a:ext cx="0" cy="154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DB240EB-9D38-3845-B1BE-9F72D2206164}"/>
              </a:ext>
            </a:extLst>
          </p:cNvPr>
          <p:cNvSpPr txBox="1"/>
          <p:nvPr/>
        </p:nvSpPr>
        <p:spPr>
          <a:xfrm>
            <a:off x="2936494" y="5861150"/>
            <a:ext cx="2993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WHAT THEY DON’T KNOW OR UNDER ESTIMATE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270D3-D1F1-4F4E-A9EF-EBFCB1FC7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65" y="1908317"/>
            <a:ext cx="1524000" cy="152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F26E43-4D76-6C44-8C3A-1749CBEB3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46" y="1908317"/>
            <a:ext cx="1524000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F43EF5-E542-FF43-9B5C-FBE6C035F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7" y="1908317"/>
            <a:ext cx="1524000" cy="152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880471-32C8-1E44-B1DC-13C001BB9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13" y="189274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072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Next Steps – A Listing Blueprint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D5C72-A102-D047-B719-EAD4185EFBB2}"/>
              </a:ext>
            </a:extLst>
          </p:cNvPr>
          <p:cNvSpPr txBox="1"/>
          <p:nvPr/>
        </p:nvSpPr>
        <p:spPr>
          <a:xfrm>
            <a:off x="533400" y="1371600"/>
            <a:ext cx="838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Create Listings From Your Existing Clients:</a:t>
            </a:r>
          </a:p>
          <a:p>
            <a:endParaRPr lang="en-CA" sz="3200" dirty="0"/>
          </a:p>
          <a:p>
            <a:pPr marL="514350" indent="-514350">
              <a:buFont typeface="+mj-lt"/>
              <a:buAutoNum type="arabicPeriod"/>
            </a:pPr>
            <a:r>
              <a:rPr lang="en-CA" sz="3200" dirty="0"/>
              <a:t>Identify Event Parameters – where, when, who</a:t>
            </a:r>
          </a:p>
          <a:p>
            <a:endParaRPr lang="en-CA" sz="3200" dirty="0"/>
          </a:p>
          <a:p>
            <a:r>
              <a:rPr lang="en-CA" sz="3200" dirty="0"/>
              <a:t>2. Event invitations </a:t>
            </a:r>
          </a:p>
          <a:p>
            <a:endParaRPr lang="en-CA" sz="3200" dirty="0"/>
          </a:p>
          <a:p>
            <a:r>
              <a:rPr lang="en-CA" sz="3200" dirty="0"/>
              <a:t>3. Follow-up phone calls to confirm</a:t>
            </a:r>
          </a:p>
          <a:p>
            <a:endParaRPr lang="en-CA" sz="3200" dirty="0"/>
          </a:p>
          <a:p>
            <a:r>
              <a:rPr lang="en-CA" sz="3200" dirty="0"/>
              <a:t>4. Deliver seminar – co-present</a:t>
            </a:r>
          </a:p>
          <a:p>
            <a:endParaRPr lang="en-CA" sz="3200" dirty="0"/>
          </a:p>
          <a:p>
            <a:r>
              <a:rPr lang="en-CA" sz="3200" dirty="0"/>
              <a:t> 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96827466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Next Steps – A Listing Blueprint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D5C72-A102-D047-B719-EAD4185EFBB2}"/>
              </a:ext>
            </a:extLst>
          </p:cNvPr>
          <p:cNvSpPr txBox="1"/>
          <p:nvPr/>
        </p:nvSpPr>
        <p:spPr>
          <a:xfrm>
            <a:off x="533400" y="1447800"/>
            <a:ext cx="838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Make Investing Easy For Your Clients</a:t>
            </a:r>
          </a:p>
          <a:p>
            <a:endParaRPr lang="en-CA" sz="3200" dirty="0"/>
          </a:p>
          <a:p>
            <a:r>
              <a:rPr lang="en-CA" sz="3200" dirty="0"/>
              <a:t>1. Identify where &amp; what to invest in</a:t>
            </a:r>
          </a:p>
          <a:p>
            <a:pPr marL="514350" indent="-514350">
              <a:buFont typeface="+mj-lt"/>
              <a:buAutoNum type="arabicPeriod"/>
            </a:pPr>
            <a:endParaRPr lang="en-CA" sz="3200" dirty="0"/>
          </a:p>
          <a:p>
            <a:r>
              <a:rPr lang="en-CA" sz="3200" dirty="0"/>
              <a:t>2. Draw up cash-flow projection using spreadsheet</a:t>
            </a:r>
          </a:p>
          <a:p>
            <a:endParaRPr lang="en-CA" sz="3200" dirty="0"/>
          </a:p>
          <a:p>
            <a:r>
              <a:rPr lang="en-CA" sz="3200" dirty="0"/>
              <a:t>3. Have property management available </a:t>
            </a:r>
          </a:p>
          <a:p>
            <a:endParaRPr lang="en-CA" sz="3200" dirty="0"/>
          </a:p>
          <a:p>
            <a:r>
              <a:rPr lang="en-CA" sz="3200" dirty="0"/>
              <a:t>4. Sell, sell, sell! </a:t>
            </a:r>
          </a:p>
          <a:p>
            <a:endParaRPr lang="en-CA" sz="3200" dirty="0"/>
          </a:p>
          <a:p>
            <a:r>
              <a:rPr lang="en-CA" sz="3200" dirty="0"/>
              <a:t> 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440229800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Investing In Real Estate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33957" r="15836" b="31652"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26234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/>
              <a:t>Thank-You! </a:t>
            </a:r>
          </a:p>
        </p:txBody>
      </p:sp>
    </p:spTree>
    <p:extLst>
      <p:ext uri="{BB962C8B-B14F-4D97-AF65-F5344CB8AC3E}">
        <p14:creationId xmlns:p14="http://schemas.microsoft.com/office/powerpoint/2010/main" val="36855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5"/>
    </mc:Choice>
    <mc:Fallback xmlns="">
      <p:transition spd="slow" advTm="16685"/>
    </mc:Fallback>
  </mc:AlternateContent>
  <p:extLst>
    <p:ext uri="{E180D4A7-C9FB-4DFB-919C-405C955672EB}">
      <p14:showEvtLst xmlns:p14="http://schemas.microsoft.com/office/powerpoint/2010/main">
        <p14:playEvt time="21" objId="2"/>
        <p14:stopEvt time="16304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Real Estate Market Threats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42B2241-8F71-4540-80E8-378EC11131C2}"/>
              </a:ext>
            </a:extLst>
          </p:cNvPr>
          <p:cNvGrpSpPr/>
          <p:nvPr/>
        </p:nvGrpSpPr>
        <p:grpSpPr>
          <a:xfrm>
            <a:off x="631371" y="2388379"/>
            <a:ext cx="2024743" cy="2687731"/>
            <a:chOff x="4540871" y="2469301"/>
            <a:chExt cx="2699657" cy="35836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C97EE1-CCAF-7041-B6F8-4517DAF6D691}"/>
                </a:ext>
              </a:extLst>
            </p:cNvPr>
            <p:cNvGrpSpPr/>
            <p:nvPr/>
          </p:nvGrpSpPr>
          <p:grpSpPr>
            <a:xfrm>
              <a:off x="4799692" y="2469301"/>
              <a:ext cx="2305958" cy="2305958"/>
              <a:chOff x="652452" y="1752600"/>
              <a:chExt cx="2743200" cy="27432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477F87D-23E6-5341-A0C9-89572984DEA5}"/>
                  </a:ext>
                </a:extLst>
              </p:cNvPr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gradFill>
                <a:gsLst>
                  <a:gs pos="75000">
                    <a:srgbClr val="EC9A54"/>
                  </a:gs>
                  <a:gs pos="26000">
                    <a:srgbClr val="EC9A54"/>
                  </a:gs>
                  <a:gs pos="0">
                    <a:srgbClr val="C7732F">
                      <a:shade val="30000"/>
                      <a:satMod val="115000"/>
                    </a:srgbClr>
                  </a:gs>
                  <a:gs pos="50000">
                    <a:srgbClr val="A34F0E"/>
                  </a:gs>
                  <a:gs pos="100000">
                    <a:srgbClr val="834615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Pie 3">
                <a:extLst>
                  <a:ext uri="{FF2B5EF4-FFF2-40B4-BE49-F238E27FC236}">
                    <a16:creationId xmlns:a16="http://schemas.microsoft.com/office/drawing/2014/main" id="{A369ACFA-1FC8-C04B-B89C-DD374C1ED1E7}"/>
                  </a:ext>
                </a:extLst>
              </p:cNvPr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8A400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en-US" b="1" kern="0">
                  <a:solidFill>
                    <a:srgbClr val="445469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CA3D7F6-3CF2-2441-AA46-BEEF0FC5E6C4}"/>
                  </a:ext>
                </a:extLst>
              </p:cNvPr>
              <p:cNvSpPr/>
              <p:nvPr/>
            </p:nvSpPr>
            <p:spPr>
              <a:xfrm>
                <a:off x="1057445" y="2105746"/>
                <a:ext cx="2011680" cy="2011680"/>
              </a:xfrm>
              <a:prstGeom prst="ellipse">
                <a:avLst/>
              </a:prstGeom>
              <a:gradFill flip="none" rotWithShape="1">
                <a:gsLst>
                  <a:gs pos="0">
                    <a:srgbClr val="C5C5C5"/>
                  </a:gs>
                  <a:gs pos="5100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10800000" scaled="0"/>
                <a:tileRect/>
              </a:gradFill>
              <a:ln w="76200" cap="flat" cmpd="sng" algn="ctr">
                <a:solidFill>
                  <a:srgbClr val="1121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/>
                <a:endParaRPr lang="en-US" b="1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3A1C3FB8-EC4A-2545-82C3-48CF3946F2E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31763" y="3254875"/>
              <a:ext cx="1483740" cy="80021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300" dirty="0">
                  <a:solidFill>
                    <a:srgbClr val="8A4006"/>
                  </a:solidFill>
                  <a:cs typeface="Lato Regular"/>
                </a:rPr>
                <a:t>Short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4D5C43-E373-6A49-9D18-F8D67CF5CBC5}"/>
                </a:ext>
              </a:extLst>
            </p:cNvPr>
            <p:cNvSpPr/>
            <p:nvPr/>
          </p:nvSpPr>
          <p:spPr>
            <a:xfrm>
              <a:off x="4540871" y="4821835"/>
              <a:ext cx="2699657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350" b="1" dirty="0"/>
                <a:t>Huge disparity between # houses available for sale and # real estate agents</a:t>
              </a:r>
              <a:br>
                <a:rPr lang="en-US" sz="1350" dirty="0">
                  <a:solidFill>
                    <a:srgbClr val="595959"/>
                  </a:solidFill>
                </a:rPr>
              </a:br>
              <a:endParaRPr lang="en-US" sz="135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9201AC-D069-4F42-8CF5-07FA0AEA5EB4}"/>
              </a:ext>
            </a:extLst>
          </p:cNvPr>
          <p:cNvGrpSpPr/>
          <p:nvPr/>
        </p:nvGrpSpPr>
        <p:grpSpPr>
          <a:xfrm>
            <a:off x="3425337" y="2388379"/>
            <a:ext cx="2024743" cy="3103229"/>
            <a:chOff x="4540871" y="2469301"/>
            <a:chExt cx="2699657" cy="41376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EEF7E75-847F-654B-B79B-9A2F5BBBF2CA}"/>
                </a:ext>
              </a:extLst>
            </p:cNvPr>
            <p:cNvGrpSpPr/>
            <p:nvPr/>
          </p:nvGrpSpPr>
          <p:grpSpPr>
            <a:xfrm>
              <a:off x="4799692" y="2469301"/>
              <a:ext cx="2305958" cy="2305958"/>
              <a:chOff x="652452" y="1752600"/>
              <a:chExt cx="2743200" cy="27432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9AFEA7A-7CF5-D94C-9B80-159B02DC5814}"/>
                  </a:ext>
                </a:extLst>
              </p:cNvPr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gradFill>
                <a:gsLst>
                  <a:gs pos="75000">
                    <a:srgbClr val="EC9A54"/>
                  </a:gs>
                  <a:gs pos="26000">
                    <a:srgbClr val="EC9A54"/>
                  </a:gs>
                  <a:gs pos="0">
                    <a:srgbClr val="C7732F">
                      <a:shade val="30000"/>
                      <a:satMod val="115000"/>
                    </a:srgbClr>
                  </a:gs>
                  <a:gs pos="50000">
                    <a:srgbClr val="A34F0E"/>
                  </a:gs>
                  <a:gs pos="100000">
                    <a:srgbClr val="834615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Pie 3">
                <a:extLst>
                  <a:ext uri="{FF2B5EF4-FFF2-40B4-BE49-F238E27FC236}">
                    <a16:creationId xmlns:a16="http://schemas.microsoft.com/office/drawing/2014/main" id="{87F2D903-AB38-954A-8315-6DC8B1FDD1D6}"/>
                  </a:ext>
                </a:extLst>
              </p:cNvPr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8A400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en-US" b="1" kern="0">
                  <a:solidFill>
                    <a:srgbClr val="445469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B812B99-7A3A-9F4A-A64E-F8FB7F7458D8}"/>
                  </a:ext>
                </a:extLst>
              </p:cNvPr>
              <p:cNvSpPr/>
              <p:nvPr/>
            </p:nvSpPr>
            <p:spPr>
              <a:xfrm>
                <a:off x="1057445" y="2105746"/>
                <a:ext cx="2011680" cy="2011680"/>
              </a:xfrm>
              <a:prstGeom prst="ellipse">
                <a:avLst/>
              </a:prstGeom>
              <a:gradFill flip="none" rotWithShape="1">
                <a:gsLst>
                  <a:gs pos="0">
                    <a:srgbClr val="C5C5C5"/>
                  </a:gs>
                  <a:gs pos="5100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10800000" scaled="0"/>
                <a:tileRect/>
              </a:gradFill>
              <a:ln w="76200" cap="flat" cmpd="sng" algn="ctr">
                <a:solidFill>
                  <a:srgbClr val="1121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/>
                <a:endParaRPr lang="en-US" b="1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0A1DDD4-696E-654B-8F88-7C831B5175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15415" y="3254875"/>
              <a:ext cx="716436" cy="80021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300" dirty="0">
                  <a:solidFill>
                    <a:srgbClr val="8A4006"/>
                  </a:solidFill>
                  <a:cs typeface="Lato Regular"/>
                </a:rPr>
                <a:t>AI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0C2F29-430A-DF49-B9AA-53AD2D134081}"/>
                </a:ext>
              </a:extLst>
            </p:cNvPr>
            <p:cNvSpPr/>
            <p:nvPr/>
          </p:nvSpPr>
          <p:spPr>
            <a:xfrm>
              <a:off x="4540871" y="4821835"/>
              <a:ext cx="269965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350" b="1" dirty="0"/>
                <a:t>REX Real Estate Exchange</a:t>
              </a:r>
            </a:p>
            <a:p>
              <a:pPr marL="0" lvl="1" algn="ctr"/>
              <a:r>
                <a:rPr lang="en-US" sz="1350" b="1" dirty="0"/>
                <a:t>2% Commission</a:t>
              </a:r>
            </a:p>
            <a:p>
              <a:pPr marL="0" lvl="1" algn="ctr"/>
              <a:r>
                <a:rPr lang="en-US" sz="1350" b="1" dirty="0"/>
                <a:t>Ad Click: 500 people</a:t>
              </a:r>
            </a:p>
            <a:p>
              <a:pPr marL="0" lvl="1" algn="ctr"/>
              <a:r>
                <a:rPr lang="en-US" sz="1350" b="1" dirty="0"/>
                <a:t>Luxury Homes</a:t>
              </a:r>
            </a:p>
            <a:p>
              <a:pPr marL="0" lvl="1" algn="ctr"/>
              <a:r>
                <a:rPr lang="en-US" sz="1350" b="1" dirty="0"/>
                <a:t>$57.5M in Malibu</a:t>
              </a:r>
              <a:br>
                <a:rPr lang="en-US" sz="1350" dirty="0">
                  <a:solidFill>
                    <a:srgbClr val="595959"/>
                  </a:solidFill>
                </a:rPr>
              </a:br>
              <a:endParaRPr lang="en-US" sz="1350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989D90-2B37-4E41-BC65-0C6B7BCF93E7}"/>
              </a:ext>
            </a:extLst>
          </p:cNvPr>
          <p:cNvGrpSpPr/>
          <p:nvPr/>
        </p:nvGrpSpPr>
        <p:grpSpPr>
          <a:xfrm>
            <a:off x="5977700" y="2393416"/>
            <a:ext cx="2024743" cy="2895480"/>
            <a:chOff x="4540871" y="2469301"/>
            <a:chExt cx="2699657" cy="386063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7810C5-D9A3-074D-A548-F646FC0319F6}"/>
                </a:ext>
              </a:extLst>
            </p:cNvPr>
            <p:cNvGrpSpPr/>
            <p:nvPr/>
          </p:nvGrpSpPr>
          <p:grpSpPr>
            <a:xfrm>
              <a:off x="4799692" y="2469301"/>
              <a:ext cx="2305958" cy="2305958"/>
              <a:chOff x="652452" y="1752600"/>
              <a:chExt cx="2743200" cy="27432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390C9E7-001E-2848-AA2A-ADDB136A72FC}"/>
                  </a:ext>
                </a:extLst>
              </p:cNvPr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gradFill>
                <a:gsLst>
                  <a:gs pos="75000">
                    <a:srgbClr val="EC9A54"/>
                  </a:gs>
                  <a:gs pos="26000">
                    <a:srgbClr val="EC9A54"/>
                  </a:gs>
                  <a:gs pos="0">
                    <a:srgbClr val="C7732F">
                      <a:shade val="30000"/>
                      <a:satMod val="115000"/>
                    </a:srgbClr>
                  </a:gs>
                  <a:gs pos="50000">
                    <a:srgbClr val="A34F0E"/>
                  </a:gs>
                  <a:gs pos="100000">
                    <a:srgbClr val="834615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Pie 3">
                <a:extLst>
                  <a:ext uri="{FF2B5EF4-FFF2-40B4-BE49-F238E27FC236}">
                    <a16:creationId xmlns:a16="http://schemas.microsoft.com/office/drawing/2014/main" id="{F9242FA4-2053-894A-9C2A-B27EF80C7699}"/>
                  </a:ext>
                </a:extLst>
              </p:cNvPr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8A400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>
                  <a:defRPr/>
                </a:pPr>
                <a:endParaRPr lang="en-US" b="1" kern="0">
                  <a:solidFill>
                    <a:srgbClr val="445469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956525-A1DC-0F4F-886E-3FEE5349FBE4}"/>
                  </a:ext>
                </a:extLst>
              </p:cNvPr>
              <p:cNvSpPr/>
              <p:nvPr/>
            </p:nvSpPr>
            <p:spPr>
              <a:xfrm>
                <a:off x="1057445" y="2105746"/>
                <a:ext cx="2011680" cy="2011680"/>
              </a:xfrm>
              <a:prstGeom prst="ellipse">
                <a:avLst/>
              </a:prstGeom>
              <a:gradFill flip="none" rotWithShape="1">
                <a:gsLst>
                  <a:gs pos="0">
                    <a:srgbClr val="C5C5C5"/>
                  </a:gs>
                  <a:gs pos="51000">
                    <a:schemeClr val="bg1"/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10800000" scaled="0"/>
                <a:tileRect/>
              </a:gradFill>
              <a:ln w="76200" cap="flat" cmpd="sng" algn="ctr">
                <a:solidFill>
                  <a:srgbClr val="1121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326"/>
                <a:endParaRPr lang="en-US" b="1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59AEE864-28CB-A349-83ED-C6AEECD339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64119" y="3254875"/>
              <a:ext cx="819028" cy="80021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3300" dirty="0">
                  <a:solidFill>
                    <a:srgbClr val="8A4006"/>
                  </a:solidFill>
                  <a:cs typeface="Lato Regular"/>
                </a:rPr>
                <a:t>$$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0AEDBE-A47C-2449-BBA6-EADAC9F587E4}"/>
                </a:ext>
              </a:extLst>
            </p:cNvPr>
            <p:cNvSpPr/>
            <p:nvPr/>
          </p:nvSpPr>
          <p:spPr>
            <a:xfrm>
              <a:off x="4540871" y="4821835"/>
              <a:ext cx="2699657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350" b="1" dirty="0"/>
                <a:t>Redfin</a:t>
              </a:r>
            </a:p>
            <a:p>
              <a:pPr marL="0" lvl="1" algn="ctr"/>
              <a:r>
                <a:rPr lang="en-US" sz="1350" b="1" dirty="0"/>
                <a:t>Zillow</a:t>
              </a:r>
            </a:p>
            <a:p>
              <a:pPr marL="0" lvl="1" algn="ctr"/>
              <a:r>
                <a:rPr lang="en-US" sz="1350" b="1" dirty="0"/>
                <a:t>1% Commission </a:t>
              </a:r>
            </a:p>
            <a:p>
              <a:pPr marL="0" lvl="1" algn="ctr"/>
              <a:r>
                <a:rPr lang="en-US" sz="1350" b="1" dirty="0"/>
                <a:t>Purple Bricks - $799 Flat</a:t>
              </a:r>
              <a:br>
                <a:rPr lang="en-US" sz="1350" dirty="0">
                  <a:solidFill>
                    <a:srgbClr val="595959"/>
                  </a:solidFill>
                </a:rPr>
              </a:br>
              <a:endParaRPr lang="en-US" sz="1350" dirty="0">
                <a:solidFill>
                  <a:srgbClr val="595959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FCEF4BF-C597-564A-9AD5-AD62765856F2}"/>
              </a:ext>
            </a:extLst>
          </p:cNvPr>
          <p:cNvSpPr/>
          <p:nvPr/>
        </p:nvSpPr>
        <p:spPr>
          <a:xfrm>
            <a:off x="406722" y="1812656"/>
            <a:ext cx="2616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7BC"/>
              </a:buClr>
            </a:pPr>
            <a:r>
              <a:rPr lang="en-CA" sz="2100" b="1" dirty="0"/>
              <a:t>Inventory Shortage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7F634B-5177-8E4A-A466-D738ECF7D7B1}"/>
              </a:ext>
            </a:extLst>
          </p:cNvPr>
          <p:cNvSpPr/>
          <p:nvPr/>
        </p:nvSpPr>
        <p:spPr>
          <a:xfrm>
            <a:off x="5854482" y="1812656"/>
            <a:ext cx="2616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7BC"/>
              </a:buClr>
            </a:pPr>
            <a:r>
              <a:rPr lang="en-CA" sz="2100" b="1" dirty="0"/>
              <a:t>Online Brokerage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09AC91-8215-F245-95FF-14A71044697C}"/>
              </a:ext>
            </a:extLst>
          </p:cNvPr>
          <p:cNvSpPr/>
          <p:nvPr/>
        </p:nvSpPr>
        <p:spPr>
          <a:xfrm>
            <a:off x="3129474" y="1834878"/>
            <a:ext cx="2616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7BC"/>
              </a:buClr>
            </a:pPr>
            <a:r>
              <a:rPr lang="en-CA" sz="2100" b="1" dirty="0"/>
              <a:t>Artificial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21147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Inventory Shortage 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4FA3DC-0354-5442-A5C9-B7C67CB67BF7}"/>
              </a:ext>
            </a:extLst>
          </p:cNvPr>
          <p:cNvSpPr txBox="1"/>
          <p:nvPr/>
        </p:nvSpPr>
        <p:spPr>
          <a:xfrm>
            <a:off x="533400" y="1600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Canadian Real Estate Association (CREA)</a:t>
            </a:r>
          </a:p>
          <a:p>
            <a:endParaRPr lang="en-C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130,000 agents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463,000 homes projected to be sold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3.5 homes per agent</a:t>
            </a:r>
          </a:p>
          <a:p>
            <a:r>
              <a:rPr lang="en-CA" sz="3200" dirty="0"/>
              <a:t> 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70411072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Purple Bricks - $799 Flat Fee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5FE8F-BB82-A747-B3AE-2F8B6045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723"/>
            <a:ext cx="9144000" cy="38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14219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REX – AI Selling Mega Mansions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16444F-6629-6F46-90AF-C327622C6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58900"/>
            <a:ext cx="8001000" cy="414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BFA397-9563-8F42-A139-8AE87844D2B0}"/>
              </a:ext>
            </a:extLst>
          </p:cNvPr>
          <p:cNvSpPr txBox="1"/>
          <p:nvPr/>
        </p:nvSpPr>
        <p:spPr>
          <a:xfrm>
            <a:off x="571500" y="5638800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$44M home sold in Malibu, 2% total fees</a:t>
            </a:r>
          </a:p>
          <a:p>
            <a:r>
              <a:rPr lang="en-US" dirty="0"/>
              <a:t>Source: </a:t>
            </a:r>
            <a:r>
              <a:rPr lang="en-US" dirty="0" err="1"/>
              <a:t>REXHomes.com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29755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3192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3 – 5 Year Impact on Your Income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663D4-74D6-6442-BE9D-C74FB96CB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1" y="1179508"/>
            <a:ext cx="7716498" cy="546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6187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HNW Priorities  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4FA3DC-0354-5442-A5C9-B7C67CB67BF7}"/>
              </a:ext>
            </a:extLst>
          </p:cNvPr>
          <p:cNvSpPr txBox="1"/>
          <p:nvPr/>
        </p:nvSpPr>
        <p:spPr>
          <a:xfrm>
            <a:off x="533400" y="1600200"/>
            <a:ext cx="838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HNW clients have 2 main priorities: </a:t>
            </a:r>
          </a:p>
          <a:p>
            <a:r>
              <a:rPr lang="en-CA" dirty="0"/>
              <a:t> </a:t>
            </a:r>
          </a:p>
          <a:p>
            <a:r>
              <a:rPr lang="en-CA" sz="3200" dirty="0"/>
              <a:t>1. Ensuring they can maintain their lifestyle into retirement</a:t>
            </a:r>
          </a:p>
          <a:p>
            <a:r>
              <a:rPr lang="en-CA" sz="3200" dirty="0"/>
              <a:t> </a:t>
            </a:r>
          </a:p>
          <a:p>
            <a:r>
              <a:rPr lang="en-CA" sz="3200" dirty="0"/>
              <a:t>2. Create Generational Wealth</a:t>
            </a:r>
          </a:p>
          <a:p>
            <a:r>
              <a:rPr lang="en-CA" sz="3200" dirty="0"/>
              <a:t> </a:t>
            </a:r>
          </a:p>
          <a:p>
            <a:r>
              <a:rPr lang="en-CA" sz="3200" dirty="0"/>
              <a:t>***You can help them achieve these 2 priorities by showing them the power of investing in real estate!</a:t>
            </a:r>
          </a:p>
          <a:p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001729421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Create Listings, Create Value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990600"/>
            <a:ext cx="8305800" cy="0"/>
          </a:xfrm>
          <a:prstGeom prst="line">
            <a:avLst/>
          </a:prstGeom>
          <a:ln w="254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8600"/>
            <a:ext cx="1981200" cy="749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EC60D-929A-4044-B0D0-28A589FCD926}"/>
              </a:ext>
            </a:extLst>
          </p:cNvPr>
          <p:cNvSpPr/>
          <p:nvPr/>
        </p:nvSpPr>
        <p:spPr>
          <a:xfrm>
            <a:off x="6657668" y="3079877"/>
            <a:ext cx="223491" cy="470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3A4EB-72A6-C046-95E6-6FF736B60F44}"/>
              </a:ext>
            </a:extLst>
          </p:cNvPr>
          <p:cNvSpPr/>
          <p:nvPr/>
        </p:nvSpPr>
        <p:spPr>
          <a:xfrm>
            <a:off x="6682093" y="5366463"/>
            <a:ext cx="223491" cy="4703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7873A-15E3-7C44-89BD-BF2D638D8182}"/>
              </a:ext>
            </a:extLst>
          </p:cNvPr>
          <p:cNvSpPr/>
          <p:nvPr/>
        </p:nvSpPr>
        <p:spPr>
          <a:xfrm>
            <a:off x="3764625" y="2849336"/>
            <a:ext cx="205114" cy="46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78C03B-3199-1B48-9C5D-E4A3A844C5FE}"/>
              </a:ext>
            </a:extLst>
          </p:cNvPr>
          <p:cNvSpPr/>
          <p:nvPr/>
        </p:nvSpPr>
        <p:spPr>
          <a:xfrm>
            <a:off x="3795647" y="5133593"/>
            <a:ext cx="205114" cy="46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823A4-F866-6345-9BE5-F89514D93F7D}"/>
              </a:ext>
            </a:extLst>
          </p:cNvPr>
          <p:cNvSpPr txBox="1"/>
          <p:nvPr/>
        </p:nvSpPr>
        <p:spPr>
          <a:xfrm>
            <a:off x="2108509" y="3274241"/>
            <a:ext cx="178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D0F52-A268-3E40-A80C-0EA5EADB418F}"/>
              </a:ext>
            </a:extLst>
          </p:cNvPr>
          <p:cNvSpPr txBox="1"/>
          <p:nvPr/>
        </p:nvSpPr>
        <p:spPr>
          <a:xfrm>
            <a:off x="6013454" y="3274241"/>
            <a:ext cx="178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AA4FAA1-2862-A44B-B97E-6D2941A9E359}"/>
              </a:ext>
            </a:extLst>
          </p:cNvPr>
          <p:cNvSpPr/>
          <p:nvPr/>
        </p:nvSpPr>
        <p:spPr>
          <a:xfrm>
            <a:off x="3505200" y="3725866"/>
            <a:ext cx="1915223" cy="1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03CCB-8D75-344F-829F-52B0144C6493}"/>
              </a:ext>
            </a:extLst>
          </p:cNvPr>
          <p:cNvSpPr txBox="1"/>
          <p:nvPr/>
        </p:nvSpPr>
        <p:spPr>
          <a:xfrm>
            <a:off x="3697559" y="3884772"/>
            <a:ext cx="1455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THE GAP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14530-92A8-EE4D-BDE0-DC3584578A66}"/>
              </a:ext>
            </a:extLst>
          </p:cNvPr>
          <p:cNvSpPr txBox="1"/>
          <p:nvPr/>
        </p:nvSpPr>
        <p:spPr>
          <a:xfrm>
            <a:off x="1765610" y="4277187"/>
            <a:ext cx="1488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CURRENT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B04EB-C883-0140-94F9-6BB14E782638}"/>
              </a:ext>
            </a:extLst>
          </p:cNvPr>
          <p:cNvSpPr txBox="1"/>
          <p:nvPr/>
        </p:nvSpPr>
        <p:spPr>
          <a:xfrm>
            <a:off x="5643637" y="4273834"/>
            <a:ext cx="1488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</a:p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247CA3-BC1C-1D44-98D1-636F1F1C7DC8}"/>
              </a:ext>
            </a:extLst>
          </p:cNvPr>
          <p:cNvCxnSpPr>
            <a:stCxn id="17" idx="2"/>
          </p:cNvCxnSpPr>
          <p:nvPr/>
        </p:nvCxnSpPr>
        <p:spPr>
          <a:xfrm>
            <a:off x="4425176" y="4300270"/>
            <a:ext cx="0" cy="154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DB240EB-9D38-3845-B1BE-9F72D2206164}"/>
              </a:ext>
            </a:extLst>
          </p:cNvPr>
          <p:cNvSpPr txBox="1"/>
          <p:nvPr/>
        </p:nvSpPr>
        <p:spPr>
          <a:xfrm>
            <a:off x="2936494" y="5861150"/>
            <a:ext cx="29933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WHAT THEY DON’T KNOW OR UNDER ESTIMATE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270D3-D1F1-4F4E-A9EF-EBFCB1FC7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65" y="1908317"/>
            <a:ext cx="1524000" cy="152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F26E43-4D76-6C44-8C3A-1749CBEB3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46" y="1908317"/>
            <a:ext cx="1524000" cy="1524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F43EF5-E542-FF43-9B5C-FBE6C035F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7" y="1908317"/>
            <a:ext cx="1524000" cy="152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880471-32C8-1E44-B1DC-13C001BB9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13" y="189274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4892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0" objId="2"/>
        <p14:stopEvt time="23459" objId="2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18327</TotalTime>
  <Words>532</Words>
  <Application>Microsoft Macintosh PowerPoint</Application>
  <PresentationFormat>On-screen Show (4:3)</PresentationFormat>
  <Paragraphs>165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Mackintosh</dc:creator>
  <cp:keywords/>
  <dc:description/>
  <cp:lastModifiedBy>Roland Mackintosh</cp:lastModifiedBy>
  <cp:revision>616</cp:revision>
  <cp:lastPrinted>2019-08-06T18:16:44Z</cp:lastPrinted>
  <dcterms:created xsi:type="dcterms:W3CDTF">2016-11-19T13:47:25Z</dcterms:created>
  <dcterms:modified xsi:type="dcterms:W3CDTF">2019-10-10T19:07:22Z</dcterms:modified>
  <cp:category/>
</cp:coreProperties>
</file>