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777" r:id="rId2"/>
    <p:sldId id="698" r:id="rId3"/>
    <p:sldId id="781" r:id="rId4"/>
    <p:sldId id="825" r:id="rId5"/>
    <p:sldId id="826" r:id="rId6"/>
    <p:sldId id="807" r:id="rId7"/>
    <p:sldId id="748" r:id="rId8"/>
    <p:sldId id="778" r:id="rId9"/>
    <p:sldId id="779" r:id="rId10"/>
    <p:sldId id="780" r:id="rId11"/>
    <p:sldId id="827" r:id="rId12"/>
    <p:sldId id="771" r:id="rId13"/>
    <p:sldId id="828" r:id="rId14"/>
    <p:sldId id="762" r:id="rId15"/>
    <p:sldId id="763" r:id="rId16"/>
    <p:sldId id="764" r:id="rId17"/>
    <p:sldId id="765" r:id="rId18"/>
    <p:sldId id="766" r:id="rId19"/>
    <p:sldId id="767" r:id="rId20"/>
    <p:sldId id="768" r:id="rId21"/>
    <p:sldId id="769" r:id="rId22"/>
    <p:sldId id="770" r:id="rId23"/>
    <p:sldId id="829" r:id="rId24"/>
    <p:sldId id="830" r:id="rId25"/>
    <p:sldId id="831" r:id="rId26"/>
    <p:sldId id="832" r:id="rId27"/>
    <p:sldId id="82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11" autoAdjust="0"/>
    <p:restoredTop sz="89891" autoAdjust="0"/>
  </p:normalViewPr>
  <p:slideViewPr>
    <p:cSldViewPr>
      <p:cViewPr varScale="1">
        <p:scale>
          <a:sx n="99" d="100"/>
          <a:sy n="99" d="100"/>
        </p:scale>
        <p:origin x="24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86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08477-F40D-F14A-9AEF-85FABB325508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C1D7D-9709-FF48-8A2F-E8D6B8643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73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1B38C-6E14-4B8E-83CD-2E649569338C}" type="datetimeFigureOut">
              <a:rPr lang="en-CA" smtClean="0"/>
              <a:pPr/>
              <a:t>2019-10-10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6AF44-9C1F-40F0-9B69-A3DDF45E7A84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1579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6AF44-9C1F-40F0-9B69-A3DDF45E7A84}" type="slidenum">
              <a:rPr lang="en-CA" smtClean="0"/>
              <a:pPr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35586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6AF44-9C1F-40F0-9B69-A3DDF45E7A84}" type="slidenum">
              <a:rPr lang="en-CA" smtClean="0"/>
              <a:pPr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86369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6AF44-9C1F-40F0-9B69-A3DDF45E7A84}" type="slidenum">
              <a:rPr lang="en-CA" smtClean="0"/>
              <a:pPr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29406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6AF44-9C1F-40F0-9B69-A3DDF45E7A84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1325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DC5B-E3E7-4493-842C-8364365F5EA8}" type="datetime1">
              <a:rPr lang="en-CA" smtClean="0"/>
              <a:pPr/>
              <a:t>2019-10-10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1BEC-C413-4A01-B6B5-8614972FDC2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59E1-39D3-47D6-9E5C-A3037A30DAA5}" type="datetime1">
              <a:rPr lang="en-CA" smtClean="0"/>
              <a:pPr/>
              <a:t>2019-10-10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1BEC-C413-4A01-B6B5-8614972FDC2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E1C9-AE86-400C-9063-7A65E69453FB}" type="datetime1">
              <a:rPr lang="en-CA" smtClean="0"/>
              <a:pPr/>
              <a:t>2019-10-10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1BEC-C413-4A01-B6B5-8614972FDC2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95DCA-AE78-4B53-BC97-BBC19EF270A5}" type="datetime1">
              <a:rPr lang="en-CA" smtClean="0"/>
              <a:pPr/>
              <a:t>2019-10-10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1BEC-C413-4A01-B6B5-8614972FDC2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57DC4-0F38-4FB4-9F10-C5CA9B8B9C02}" type="datetime1">
              <a:rPr lang="en-CA" smtClean="0"/>
              <a:pPr/>
              <a:t>2019-10-10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1BEC-C413-4A01-B6B5-8614972FDC2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CFEE-25CF-40A4-AE20-7686C0EDE794}" type="datetime1">
              <a:rPr lang="en-CA" smtClean="0"/>
              <a:pPr/>
              <a:t>2019-10-10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1BEC-C413-4A01-B6B5-8614972FDC2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089-4D09-489F-9886-4050E1CA0067}" type="datetime1">
              <a:rPr lang="en-CA" smtClean="0"/>
              <a:pPr/>
              <a:t>2019-10-10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1BEC-C413-4A01-B6B5-8614972FDC2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9030-8579-43C7-A780-6C658A2747DA}" type="datetime1">
              <a:rPr lang="en-CA" smtClean="0"/>
              <a:pPr/>
              <a:t>2019-10-10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1BEC-C413-4A01-B6B5-8614972FDC2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FAEE-7F3D-445C-9A8C-139670864F34}" type="datetime1">
              <a:rPr lang="en-CA" smtClean="0"/>
              <a:pPr/>
              <a:t>2019-10-10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1BEC-C413-4A01-B6B5-8614972FDC2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AEAFC-99B6-455A-81AB-1DEF730B2858}" type="datetime1">
              <a:rPr lang="en-CA" smtClean="0"/>
              <a:pPr/>
              <a:t>2019-10-10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1BEC-C413-4A01-B6B5-8614972FDC2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0729-396D-493A-BDDA-7B32466CECF4}" type="datetime1">
              <a:rPr lang="en-CA" smtClean="0"/>
              <a:pPr/>
              <a:t>2019-10-10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1BEC-C413-4A01-B6B5-8614972FDC2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B06-8240-4A0F-8555-7E1DE931F000}" type="datetime1">
              <a:rPr lang="en-CA" smtClean="0"/>
              <a:pPr/>
              <a:t>2019-10-10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1BEC-C413-4A01-B6B5-8614972FDC2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381000"/>
            <a:ext cx="830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/>
              <a:t>How to Create Generational Wealth by Investing In Real Estate</a:t>
            </a:r>
          </a:p>
          <a:p>
            <a:r>
              <a:rPr lang="en-CA" sz="3600" b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D8668-8600-174D-B611-4514F1FBCC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98" y="1676400"/>
            <a:ext cx="8305802" cy="500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09342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20" objId="3"/>
        <p14:stopEvt time="6989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Global Financial Crisis - 2008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73C009-2C02-CD4D-8A2D-7D98859637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r="5902"/>
          <a:stretch/>
        </p:blipFill>
        <p:spPr>
          <a:xfrm>
            <a:off x="1028700" y="1524000"/>
            <a:ext cx="70866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95596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20" objId="2"/>
        <p14:stopEvt time="23459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2900" y="34426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Don’t Put All Eggs In 1 Basket!! 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972357-C28C-3747-A2F6-5BB13506D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28725"/>
            <a:ext cx="784860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22688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20" objId="2"/>
        <p14:stopEvt time="23459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Investing In Real Estate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8" t="33957" r="15836" b="31652"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905000"/>
            <a:ext cx="8382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“Ninety percent of all millionaires become so through owning real estate” </a:t>
            </a:r>
          </a:p>
          <a:p>
            <a:r>
              <a:rPr lang="en-US" sz="3200" dirty="0"/>
              <a:t>						</a:t>
            </a:r>
            <a:r>
              <a:rPr lang="en-US" dirty="0"/>
              <a:t>- Andrew Carnegie, </a:t>
            </a:r>
          </a:p>
          <a:p>
            <a:r>
              <a:rPr lang="en-US" dirty="0"/>
              <a:t>						$300+ Billion Net Worth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414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5"/>
    </mc:Choice>
    <mc:Fallback xmlns="">
      <p:transition spd="slow" advTm="16685"/>
    </mc:Fallback>
  </mc:AlternateContent>
  <p:extLst>
    <p:ext uri="{E180D4A7-C9FB-4DFB-919C-405C955672EB}">
      <p14:showEvtLst xmlns:p14="http://schemas.microsoft.com/office/powerpoint/2010/main">
        <p14:playEvt time="21" objId="2"/>
        <p14:stopEvt time="16304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Investing In Real Estate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8" t="33957" r="15836" b="31652"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1752600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i="1" dirty="0"/>
              <a:t>Investing in real estate is the most powerful way to create wealth in the world: </a:t>
            </a:r>
          </a:p>
          <a:p>
            <a:endParaRPr lang="en-CA" sz="3200" dirty="0"/>
          </a:p>
          <a:p>
            <a:r>
              <a:rPr lang="en-CA" sz="3200" dirty="0"/>
              <a:t>1. You’re using other people’s money </a:t>
            </a:r>
          </a:p>
          <a:p>
            <a:r>
              <a:rPr lang="en-CA" sz="3200" dirty="0"/>
              <a:t>2. Long term future appreciation of real estate </a:t>
            </a:r>
          </a:p>
          <a:p>
            <a:r>
              <a:rPr lang="en-CA" sz="3200" dirty="0"/>
              <a:t>3. Tax-efficient cash-flow</a:t>
            </a:r>
          </a:p>
          <a:p>
            <a:r>
              <a:rPr lang="en-CA" sz="3200" dirty="0"/>
              <a:t>4. Interest rates are historically low </a:t>
            </a:r>
          </a:p>
          <a:p>
            <a:r>
              <a:rPr lang="en-CA" sz="3200" dirty="0"/>
              <a:t>5. Future capital creation      </a:t>
            </a:r>
          </a:p>
          <a:p>
            <a:r>
              <a:rPr lang="en-US" sz="3200" dirty="0"/>
              <a:t>						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4725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5"/>
    </mc:Choice>
    <mc:Fallback xmlns="">
      <p:transition spd="slow" advTm="16685"/>
    </mc:Fallback>
  </mc:AlternateContent>
  <p:extLst>
    <p:ext uri="{E180D4A7-C9FB-4DFB-919C-405C955672EB}">
      <p14:showEvtLst xmlns:p14="http://schemas.microsoft.com/office/powerpoint/2010/main">
        <p14:playEvt time="21" objId="2"/>
        <p14:stopEvt time="16304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Investing In Real Estate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8" t="33957" r="15836" b="31652"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1600200"/>
            <a:ext cx="8382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/>
              <a:t>Rental Property Purchase:</a:t>
            </a:r>
          </a:p>
          <a:p>
            <a:endParaRPr lang="en-CA" sz="3200" dirty="0"/>
          </a:p>
          <a:p>
            <a:pPr marL="457200" indent="-457200">
              <a:buFont typeface="Arial"/>
              <a:buChar char="•"/>
            </a:pPr>
            <a:r>
              <a:rPr lang="en-CA" sz="3200" dirty="0"/>
              <a:t>$2.5M principal residence</a:t>
            </a:r>
          </a:p>
          <a:p>
            <a:pPr marL="457200" indent="-457200">
              <a:buFont typeface="Arial"/>
              <a:buChar char="•"/>
            </a:pPr>
            <a:endParaRPr lang="en-CA" sz="3200" dirty="0"/>
          </a:p>
          <a:p>
            <a:pPr marL="457200" indent="-457200">
              <a:buFont typeface="Arial"/>
              <a:buChar char="•"/>
            </a:pPr>
            <a:r>
              <a:rPr lang="en-CA" sz="3200" dirty="0"/>
              <a:t>$500,000 purchase price on rental </a:t>
            </a:r>
          </a:p>
          <a:p>
            <a:pPr marL="457200" indent="-457200">
              <a:buFont typeface="Arial"/>
              <a:buChar char="•"/>
            </a:pPr>
            <a:endParaRPr lang="en-CA" sz="3200" dirty="0"/>
          </a:p>
          <a:p>
            <a:pPr marL="457200" indent="-457200">
              <a:buFont typeface="Arial"/>
              <a:buChar char="•"/>
            </a:pPr>
            <a:r>
              <a:rPr lang="en-CA" sz="3200" dirty="0"/>
              <a:t>$125,000 mortgage on principal residence</a:t>
            </a:r>
          </a:p>
          <a:p>
            <a:pPr marL="457200" indent="-457200">
              <a:buFont typeface="Arial"/>
              <a:buChar char="•"/>
            </a:pPr>
            <a:endParaRPr lang="en-CA" sz="3200" dirty="0"/>
          </a:p>
          <a:p>
            <a:pPr marL="457200" indent="-457200">
              <a:buFont typeface="Arial"/>
              <a:buChar char="•"/>
            </a:pPr>
            <a:r>
              <a:rPr lang="en-CA" sz="3200" dirty="0"/>
              <a:t>$375,000 mortgage on rental property</a:t>
            </a:r>
          </a:p>
          <a:p>
            <a:endParaRPr lang="en-CA" sz="3200" dirty="0"/>
          </a:p>
          <a:p>
            <a:r>
              <a:rPr lang="en-CA" sz="3200" dirty="0"/>
              <a:t> </a:t>
            </a:r>
          </a:p>
          <a:p>
            <a:endParaRPr lang="en-CA" sz="3200" dirty="0"/>
          </a:p>
          <a:p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40263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64"/>
    </mc:Choice>
    <mc:Fallback xmlns="">
      <p:transition spd="slow" advTm="33164"/>
    </mc:Fallback>
  </mc:AlternateContent>
  <p:extLst>
    <p:ext uri="{E180D4A7-C9FB-4DFB-919C-405C955672EB}">
      <p14:showEvtLst xmlns:p14="http://schemas.microsoft.com/office/powerpoint/2010/main">
        <p14:playEvt time="22" objId="2"/>
        <p14:stopEvt time="31699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Investing In Real Estate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8" t="33957" r="15836" b="31652"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09600" y="1828794"/>
          <a:ext cx="7924800" cy="3657605"/>
        </p:xfrm>
        <a:graphic>
          <a:graphicData uri="http://schemas.openxmlformats.org/drawingml/2006/table">
            <a:tbl>
              <a:tblPr/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251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Monthly Income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Monthly Expenses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$4200 rental income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$2400 mortgage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fontAlgn="b"/>
                      <a:r>
                        <a:rPr lang="sk-SK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$350 property taxes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fontAlgn="b"/>
                      <a:r>
                        <a:rPr lang="sk-SK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$200 insurance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fontAlgn="b"/>
                      <a:r>
                        <a:rPr lang="sk-SK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$250 property manager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fontAlgn="b"/>
                      <a:r>
                        <a:rPr lang="sk-SK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$150 maintenance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$4200 INCOME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$3350 EXPENSES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39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57"/>
    </mc:Choice>
    <mc:Fallback xmlns="">
      <p:transition spd="slow" advTm="51757"/>
    </mc:Fallback>
  </mc:AlternateContent>
  <p:extLst>
    <p:ext uri="{E180D4A7-C9FB-4DFB-919C-405C955672EB}">
      <p14:showEvtLst xmlns:p14="http://schemas.microsoft.com/office/powerpoint/2010/main">
        <p14:playEvt time="22" objId="3"/>
        <p14:stopEvt time="50814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Investing In Real Estate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8" t="33957" r="15836" b="31652"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905000"/>
            <a:ext cx="83820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Summary: </a:t>
            </a:r>
          </a:p>
          <a:p>
            <a:pPr marL="457200" indent="-457200">
              <a:buFont typeface="Arial"/>
              <a:buChar char="•"/>
            </a:pPr>
            <a:endParaRPr lang="en-CA" sz="3200" dirty="0"/>
          </a:p>
          <a:p>
            <a:pPr marL="457200" indent="-457200">
              <a:buFont typeface="Arial"/>
              <a:buChar char="•"/>
            </a:pPr>
            <a:r>
              <a:rPr lang="en-CA" sz="3200" dirty="0"/>
              <a:t>$850/month positive cash-flow</a:t>
            </a:r>
          </a:p>
          <a:p>
            <a:pPr marL="457200" indent="-457200">
              <a:buFont typeface="Arial"/>
              <a:buChar char="•"/>
            </a:pPr>
            <a:endParaRPr lang="en-CA" sz="3200" dirty="0"/>
          </a:p>
          <a:p>
            <a:pPr marL="457200" indent="-457200">
              <a:buFont typeface="Arial"/>
              <a:buChar char="•"/>
            </a:pPr>
            <a:r>
              <a:rPr lang="en-CA" sz="3200" dirty="0"/>
              <a:t>Did not use any of their own money to purchase an appreciating asset</a:t>
            </a:r>
          </a:p>
          <a:p>
            <a:pPr marL="457200" indent="-457200">
              <a:buFont typeface="Arial"/>
              <a:buChar char="•"/>
            </a:pPr>
            <a:endParaRPr lang="en-CA" sz="3200" dirty="0"/>
          </a:p>
          <a:p>
            <a:endParaRPr lang="en-CA" sz="3200" dirty="0"/>
          </a:p>
          <a:p>
            <a:endParaRPr lang="en-CA" sz="3200" dirty="0"/>
          </a:p>
          <a:p>
            <a:r>
              <a:rPr lang="en-CA" sz="3200" dirty="0"/>
              <a:t> </a:t>
            </a:r>
          </a:p>
          <a:p>
            <a:endParaRPr lang="en-CA" sz="3200" dirty="0"/>
          </a:p>
          <a:p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338717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60"/>
    </mc:Choice>
    <mc:Fallback xmlns="">
      <p:transition spd="slow" advTm="24960"/>
    </mc:Fallback>
  </mc:AlternateContent>
  <p:extLst>
    <p:ext uri="{E180D4A7-C9FB-4DFB-919C-405C955672EB}">
      <p14:showEvtLst xmlns:p14="http://schemas.microsoft.com/office/powerpoint/2010/main">
        <p14:playEvt time="23" objId="2"/>
        <p14:stopEvt time="23641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Tenants Pay Your Mortgage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8" t="33957" r="15836" b="31652"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/>
          <a:stretch/>
        </p:blipFill>
        <p:spPr>
          <a:xfrm>
            <a:off x="181422" y="1676400"/>
            <a:ext cx="8657778" cy="4038600"/>
          </a:xfrm>
          <a:prstGeom prst="rect">
            <a:avLst/>
          </a:prstGeom>
        </p:spPr>
      </p:pic>
      <p:pic>
        <p:nvPicPr>
          <p:cNvPr id="10" name="Picture 9" descr="580138623-redcircle2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1" b="15592"/>
          <a:stretch/>
        </p:blipFill>
        <p:spPr>
          <a:xfrm>
            <a:off x="3429000" y="4876800"/>
            <a:ext cx="2002220" cy="129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5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6"/>
    </mc:Choice>
    <mc:Fallback xmlns="">
      <p:transition spd="slow" advTm="13926"/>
    </mc:Fallback>
  </mc:AlternateContent>
  <p:extLst>
    <p:ext uri="{E180D4A7-C9FB-4DFB-919C-405C955672EB}">
      <p14:showEvtLst xmlns:p14="http://schemas.microsoft.com/office/powerpoint/2010/main">
        <p14:playEvt time="22" objId="2"/>
        <p14:stopEvt time="13174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Positive Cash-Flow </a:t>
            </a:r>
          </a:p>
          <a:p>
            <a:r>
              <a:rPr lang="en-CA" sz="3600" b="1" dirty="0"/>
              <a:t>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8" t="33957" r="15836" b="31652"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905000"/>
            <a:ext cx="838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$75,000 paid down on mortgage in 5-years</a:t>
            </a:r>
          </a:p>
          <a:p>
            <a:endParaRPr lang="en-CA" sz="3200" dirty="0"/>
          </a:p>
          <a:p>
            <a:r>
              <a:rPr lang="en-CA" sz="3200" dirty="0"/>
              <a:t>$51,000 net rental income generated in 5-years</a:t>
            </a:r>
          </a:p>
          <a:p>
            <a:endParaRPr lang="en-CA" sz="3200" dirty="0"/>
          </a:p>
          <a:p>
            <a:r>
              <a:rPr lang="en-CA" sz="3200" dirty="0"/>
              <a:t>$125,000 net worth increase</a:t>
            </a:r>
          </a:p>
          <a:p>
            <a:endParaRPr lang="en-CA" sz="3200" dirty="0"/>
          </a:p>
          <a:p>
            <a:r>
              <a:rPr lang="en-CA" sz="3200" dirty="0"/>
              <a:t>$0 invested of own capital </a:t>
            </a:r>
            <a:r>
              <a:rPr lang="mr-IN" sz="3200" dirty="0"/>
              <a:t>–</a:t>
            </a:r>
            <a:r>
              <a:rPr lang="en-CA" sz="3200" dirty="0"/>
              <a:t> 100% financed</a:t>
            </a:r>
          </a:p>
        </p:txBody>
      </p:sp>
    </p:spTree>
    <p:extLst>
      <p:ext uri="{BB962C8B-B14F-4D97-AF65-F5344CB8AC3E}">
        <p14:creationId xmlns:p14="http://schemas.microsoft.com/office/powerpoint/2010/main" val="3539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6"/>
    </mc:Choice>
    <mc:Fallback xmlns="">
      <p:transition spd="slow" advTm="17316"/>
    </mc:Fallback>
  </mc:AlternateContent>
  <p:extLst>
    <p:ext uri="{E180D4A7-C9FB-4DFB-919C-405C955672EB}">
      <p14:showEvtLst xmlns:p14="http://schemas.microsoft.com/office/powerpoint/2010/main">
        <p14:playEvt time="23" objId="2"/>
        <p14:stopEvt time="16165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Refinance To Purchase More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8" t="33957" r="15836" b="31652"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905000"/>
            <a:ext cx="838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Mortgage balance is going down</a:t>
            </a:r>
          </a:p>
          <a:p>
            <a:endParaRPr lang="en-CA" sz="3200" dirty="0"/>
          </a:p>
          <a:p>
            <a:r>
              <a:rPr lang="en-CA" sz="3200" dirty="0"/>
              <a:t>Home value is going up (long term)</a:t>
            </a:r>
          </a:p>
          <a:p>
            <a:endParaRPr lang="en-CA" sz="3200" dirty="0"/>
          </a:p>
          <a:p>
            <a:r>
              <a:rPr lang="en-CA" sz="3200" dirty="0"/>
              <a:t>Can refinance to purchase other rental properties</a:t>
            </a:r>
          </a:p>
        </p:txBody>
      </p:sp>
    </p:spTree>
    <p:extLst>
      <p:ext uri="{BB962C8B-B14F-4D97-AF65-F5344CB8AC3E}">
        <p14:creationId xmlns:p14="http://schemas.microsoft.com/office/powerpoint/2010/main" val="340390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7"/>
    </mc:Choice>
    <mc:Fallback xmlns="">
      <p:transition spd="slow" advTm="14817"/>
    </mc:Fallback>
  </mc:AlternateContent>
  <p:extLst>
    <p:ext uri="{E180D4A7-C9FB-4DFB-919C-405C955672EB}">
      <p14:showEvtLst xmlns:p14="http://schemas.microsoft.com/office/powerpoint/2010/main">
        <p14:playEvt time="23" objId="2"/>
        <p14:stopEvt time="14068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2A63FD-32A7-914A-8D54-00EAB0A5BEF6}"/>
              </a:ext>
            </a:extLst>
          </p:cNvPr>
          <p:cNvSpPr/>
          <p:nvPr/>
        </p:nvSpPr>
        <p:spPr>
          <a:xfrm>
            <a:off x="330200" y="1219200"/>
            <a:ext cx="8534400" cy="533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304800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Introduction  </a:t>
            </a:r>
          </a:p>
          <a:p>
            <a:r>
              <a:rPr lang="en-CA" sz="3600" b="1" dirty="0"/>
              <a:t>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D6DD8C-5022-314F-9F35-B7CAC0DB2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1" y="2013259"/>
            <a:ext cx="3276600" cy="1390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6522FF-BC37-C640-9154-C606F56F6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1943101"/>
            <a:ext cx="3962400" cy="17111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3CD77E-FEAB-4E42-B33D-8303ED2EEDCC}"/>
              </a:ext>
            </a:extLst>
          </p:cNvPr>
          <p:cNvSpPr txBox="1"/>
          <p:nvPr/>
        </p:nvSpPr>
        <p:spPr>
          <a:xfrm>
            <a:off x="723901" y="3774518"/>
            <a:ext cx="38480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CA" sz="2800" dirty="0">
                <a:solidFill>
                  <a:schemeClr val="bg1"/>
                </a:solidFill>
              </a:rPr>
              <a:t>Luxury Lending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CA" sz="2800" dirty="0">
                <a:solidFill>
                  <a:schemeClr val="bg1"/>
                </a:solidFill>
              </a:rPr>
              <a:t>Affluent Clients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CA" sz="2800" dirty="0">
                <a:solidFill>
                  <a:schemeClr val="bg1"/>
                </a:solidFill>
              </a:rPr>
              <a:t>Commercial Lending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CA" sz="2800" dirty="0">
                <a:solidFill>
                  <a:schemeClr val="bg1"/>
                </a:solidFill>
              </a:rPr>
              <a:t>Multi-Tennant   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D14253-0391-0044-8A20-9627B1DDA566}"/>
              </a:ext>
            </a:extLst>
          </p:cNvPr>
          <p:cNvSpPr txBox="1"/>
          <p:nvPr/>
        </p:nvSpPr>
        <p:spPr>
          <a:xfrm>
            <a:off x="4749800" y="3774518"/>
            <a:ext cx="3962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CA" sz="2800" dirty="0">
                <a:solidFill>
                  <a:schemeClr val="bg1"/>
                </a:solidFill>
              </a:rPr>
              <a:t>Niche Lending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CA" sz="2800" dirty="0">
                <a:solidFill>
                  <a:schemeClr val="bg1"/>
                </a:solidFill>
              </a:rPr>
              <a:t>Private Lending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CA" sz="2800" dirty="0">
                <a:solidFill>
                  <a:schemeClr val="bg1"/>
                </a:solidFill>
              </a:rPr>
              <a:t>Construction Financing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CA" sz="2800" dirty="0">
                <a:solidFill>
                  <a:schemeClr val="bg1"/>
                </a:solidFill>
              </a:rPr>
              <a:t>Investment Property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23001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20" objId="3"/>
        <p14:stopEvt time="6989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Building An Empire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8" t="33957" r="15836" b="31652"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pic>
        <p:nvPicPr>
          <p:cNvPr id="10" name="Picture 9" descr="iStock-53233479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92"/>
          <a:stretch/>
        </p:blipFill>
        <p:spPr>
          <a:xfrm>
            <a:off x="533400" y="1524000"/>
            <a:ext cx="8153400" cy="514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5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4"/>
    </mc:Choice>
    <mc:Fallback xmlns="">
      <p:transition spd="slow" advTm="12944"/>
    </mc:Fallback>
  </mc:AlternateContent>
  <p:extLst>
    <p:ext uri="{E180D4A7-C9FB-4DFB-919C-405C955672EB}">
      <p14:showEvtLst xmlns:p14="http://schemas.microsoft.com/office/powerpoint/2010/main">
        <p14:playEvt time="22" objId="2"/>
        <p14:stopEvt time="11629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Building An Empire</a:t>
            </a:r>
          </a:p>
          <a:p>
            <a:r>
              <a:rPr lang="en-CA" sz="3600" b="1" dirty="0"/>
              <a:t>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8" t="33957" r="15836" b="31652"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905000"/>
            <a:ext cx="838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$500,000 McMaster is now worth $625,000</a:t>
            </a:r>
          </a:p>
          <a:p>
            <a:r>
              <a:rPr lang="en-US" sz="3200" dirty="0"/>
              <a:t>$75,000 principal paid on the mortgage. </a:t>
            </a:r>
          </a:p>
          <a:p>
            <a:r>
              <a:rPr lang="en-US" sz="3200" dirty="0"/>
              <a:t>$325,000 owing </a:t>
            </a:r>
          </a:p>
          <a:p>
            <a:r>
              <a:rPr lang="en-US" sz="3200" dirty="0"/>
              <a:t>80% refinance </a:t>
            </a:r>
          </a:p>
          <a:p>
            <a:endParaRPr lang="en-US" sz="3200" dirty="0"/>
          </a:p>
          <a:p>
            <a:r>
              <a:rPr lang="en-US" sz="3200" dirty="0"/>
              <a:t>$175,000 capital used to purchase another rental property for $625,000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18184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67"/>
    </mc:Choice>
    <mc:Fallback xmlns="">
      <p:transition spd="slow" advTm="29267"/>
    </mc:Fallback>
  </mc:AlternateContent>
  <p:extLst>
    <p:ext uri="{E180D4A7-C9FB-4DFB-919C-405C955672EB}">
      <p14:showEvtLst xmlns:p14="http://schemas.microsoft.com/office/powerpoint/2010/main">
        <p14:playEvt time="22" objId="2"/>
        <p14:stopEvt time="29210" objId="2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Building An Empire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8" t="33957" r="15836" b="31652"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905000"/>
            <a:ext cx="838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5-years time:</a:t>
            </a:r>
          </a:p>
          <a:p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Investment portfolio has increased to $1.3M ($625K + $625K) 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$20,400 in net rental income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197960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5"/>
    </mc:Choice>
    <mc:Fallback xmlns="">
      <p:transition spd="slow" advTm="12815"/>
    </mc:Fallback>
  </mc:AlternateContent>
  <p:extLst>
    <p:ext uri="{E180D4A7-C9FB-4DFB-919C-405C955672EB}">
      <p14:showEvtLst xmlns:p14="http://schemas.microsoft.com/office/powerpoint/2010/main">
        <p14:playEvt time="22" objId="2"/>
        <p14:stopEvt time="11517" objId="2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Investing In Real Estate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8" t="33957" r="15836" b="31652"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1752600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i="1" dirty="0"/>
              <a:t>Investing in real estate is the most powerful way to create wealth in the world: </a:t>
            </a:r>
          </a:p>
          <a:p>
            <a:endParaRPr lang="en-CA" sz="3200" dirty="0"/>
          </a:p>
          <a:p>
            <a:r>
              <a:rPr lang="en-CA" sz="3200" dirty="0"/>
              <a:t>1. You’re using other people’s money </a:t>
            </a:r>
          </a:p>
          <a:p>
            <a:r>
              <a:rPr lang="en-CA" sz="3200" dirty="0"/>
              <a:t>2. Long term future appreciation of real estate </a:t>
            </a:r>
          </a:p>
          <a:p>
            <a:r>
              <a:rPr lang="en-CA" sz="3200" dirty="0"/>
              <a:t>3. Tax-efficient cash-flow</a:t>
            </a:r>
          </a:p>
          <a:p>
            <a:r>
              <a:rPr lang="en-CA" sz="3200" dirty="0"/>
              <a:t>4. Interest rates are historically low </a:t>
            </a:r>
          </a:p>
          <a:p>
            <a:r>
              <a:rPr lang="en-CA" sz="3200" dirty="0"/>
              <a:t>5. Future capital creation      </a:t>
            </a:r>
          </a:p>
          <a:p>
            <a:r>
              <a:rPr lang="en-US" sz="3200" dirty="0"/>
              <a:t>						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021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5"/>
    </mc:Choice>
    <mc:Fallback xmlns="">
      <p:transition spd="slow" advTm="16685"/>
    </mc:Fallback>
  </mc:AlternateContent>
  <p:extLst>
    <p:ext uri="{E180D4A7-C9FB-4DFB-919C-405C955672EB}">
      <p14:showEvtLst xmlns:p14="http://schemas.microsoft.com/office/powerpoint/2010/main">
        <p14:playEvt time="21" objId="2"/>
        <p14:stopEvt time="16304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Investing In Real Estate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8" t="33957" r="15836" b="31652"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1752600"/>
            <a:ext cx="8153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i="1" dirty="0"/>
              <a:t>$45M Shopping Plaza</a:t>
            </a:r>
          </a:p>
          <a:p>
            <a:endParaRPr lang="en-CA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Strong Anchor Tenants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Long-Term Leases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$2.6M Net Operating Income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$28M Commercial Loan Approved 						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480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5"/>
    </mc:Choice>
    <mc:Fallback xmlns="">
      <p:transition spd="slow" advTm="16685"/>
    </mc:Fallback>
  </mc:AlternateContent>
  <p:extLst>
    <p:ext uri="{E180D4A7-C9FB-4DFB-919C-405C955672EB}">
      <p14:showEvtLst xmlns:p14="http://schemas.microsoft.com/office/powerpoint/2010/main">
        <p14:playEvt time="21" objId="2"/>
        <p14:stopEvt time="16304" objId="2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Investing In Real Estate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8" t="33957" r="15836" b="31652"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1752600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i="1" dirty="0"/>
              <a:t>Investing in real estate is the most powerful way to create wealth in the world: </a:t>
            </a:r>
          </a:p>
          <a:p>
            <a:endParaRPr lang="en-CA" sz="3200" dirty="0"/>
          </a:p>
          <a:p>
            <a:r>
              <a:rPr lang="en-CA" sz="3200" dirty="0"/>
              <a:t>1. You’re using other people’s money </a:t>
            </a:r>
          </a:p>
          <a:p>
            <a:r>
              <a:rPr lang="en-CA" sz="3200" dirty="0"/>
              <a:t>2. Long term future appreciation of real estate </a:t>
            </a:r>
          </a:p>
          <a:p>
            <a:r>
              <a:rPr lang="en-CA" sz="3200" dirty="0"/>
              <a:t>3. Tax-efficient cash-flow</a:t>
            </a:r>
          </a:p>
          <a:p>
            <a:r>
              <a:rPr lang="en-CA" sz="3200" dirty="0"/>
              <a:t>4. Interest rates are historically low </a:t>
            </a:r>
          </a:p>
          <a:p>
            <a:r>
              <a:rPr lang="en-CA" sz="3200" dirty="0"/>
              <a:t>5. Future capital creation      </a:t>
            </a:r>
          </a:p>
          <a:p>
            <a:r>
              <a:rPr lang="en-US" sz="3200" dirty="0"/>
              <a:t>						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4566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5"/>
    </mc:Choice>
    <mc:Fallback xmlns="">
      <p:transition spd="slow" advTm="16685"/>
    </mc:Fallback>
  </mc:AlternateContent>
  <p:extLst>
    <p:ext uri="{E180D4A7-C9FB-4DFB-919C-405C955672EB}">
      <p14:showEvtLst xmlns:p14="http://schemas.microsoft.com/office/powerpoint/2010/main">
        <p14:playEvt time="21" objId="2"/>
        <p14:stopEvt time="16304" objId="2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Investing In Real Estate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8" t="33957" r="15836" b="31652"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1447800"/>
            <a:ext cx="8153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specialize in financing the following types of properties: </a:t>
            </a:r>
            <a:endParaRPr lang="en-CA" sz="3200" dirty="0"/>
          </a:p>
          <a:p>
            <a:r>
              <a:rPr lang="en-US" sz="3200" dirty="0"/>
              <a:t> </a:t>
            </a:r>
            <a:endParaRPr lang="en-CA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/>
              <a:t>Student rentals</a:t>
            </a:r>
            <a:endParaRPr lang="en-CA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/>
              <a:t>Single Family Residential </a:t>
            </a:r>
            <a:endParaRPr lang="en-CA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/>
              <a:t>Multi-tenant / Apartment Buildings</a:t>
            </a:r>
            <a:endParaRPr lang="en-CA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/>
              <a:t>Commercial </a:t>
            </a:r>
            <a:endParaRPr lang="en-CA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/>
              <a:t>Office </a:t>
            </a:r>
            <a:endParaRPr lang="en-CA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/>
              <a:t>Industrial </a:t>
            </a:r>
            <a:endParaRPr lang="en-CA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/>
              <a:t>Luxury Homes</a:t>
            </a:r>
            <a:endParaRPr lang="en-CA" sz="3200" dirty="0"/>
          </a:p>
          <a:p>
            <a:r>
              <a:rPr lang="en-US" sz="3200" dirty="0"/>
              <a:t>						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1326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5"/>
    </mc:Choice>
    <mc:Fallback xmlns="">
      <p:transition spd="slow" advTm="16685"/>
    </mc:Fallback>
  </mc:AlternateContent>
  <p:extLst>
    <p:ext uri="{E180D4A7-C9FB-4DFB-919C-405C955672EB}">
      <p14:showEvtLst xmlns:p14="http://schemas.microsoft.com/office/powerpoint/2010/main">
        <p14:playEvt time="21" objId="2"/>
        <p14:stopEvt time="16304" objId="2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Investing In Real Estate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8" t="33957" r="15836" b="31652"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2623403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dirty="0"/>
              <a:t>Thank-You! </a:t>
            </a:r>
          </a:p>
          <a:p>
            <a:pPr algn="ctr"/>
            <a:r>
              <a:rPr lang="en-CA" sz="4800" b="1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4044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5"/>
    </mc:Choice>
    <mc:Fallback xmlns="">
      <p:transition spd="slow" advTm="16685"/>
    </mc:Fallback>
  </mc:AlternateContent>
  <p:extLst>
    <p:ext uri="{E180D4A7-C9FB-4DFB-919C-405C955672EB}">
      <p14:showEvtLst xmlns:p14="http://schemas.microsoft.com/office/powerpoint/2010/main">
        <p14:playEvt time="21" objId="2"/>
        <p14:stopEvt time="16304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HNW Priorities   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4FA3DC-0354-5442-A5C9-B7C67CB67BF7}"/>
              </a:ext>
            </a:extLst>
          </p:cNvPr>
          <p:cNvSpPr txBox="1"/>
          <p:nvPr/>
        </p:nvSpPr>
        <p:spPr>
          <a:xfrm>
            <a:off x="533400" y="1600200"/>
            <a:ext cx="8382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/>
              <a:t>High net worth clients have 2 main priorities: </a:t>
            </a:r>
          </a:p>
          <a:p>
            <a:r>
              <a:rPr lang="en-CA" dirty="0"/>
              <a:t> </a:t>
            </a:r>
          </a:p>
          <a:p>
            <a:r>
              <a:rPr lang="en-CA" sz="3200" dirty="0"/>
              <a:t>1. Ensuring they can maintain their lifestyle into retirement</a:t>
            </a:r>
          </a:p>
          <a:p>
            <a:r>
              <a:rPr lang="en-CA" sz="3200" dirty="0"/>
              <a:t> </a:t>
            </a:r>
          </a:p>
          <a:p>
            <a:r>
              <a:rPr lang="en-CA" sz="3200" dirty="0"/>
              <a:t>2. Create Generational Wealth</a:t>
            </a:r>
          </a:p>
          <a:p>
            <a:r>
              <a:rPr lang="en-CA" sz="3200" dirty="0"/>
              <a:t> </a:t>
            </a:r>
          </a:p>
          <a:p>
            <a:r>
              <a:rPr lang="en-CA" sz="3200" dirty="0"/>
              <a:t>Both can be achieved by investing in real estate!</a:t>
            </a:r>
          </a:p>
          <a:p>
            <a:endParaRPr lang="en-CA" sz="3200" dirty="0"/>
          </a:p>
          <a:p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3399486289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20" objId="2"/>
        <p14:stopEvt time="23459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Maintain Lifestyle In Retirement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F32CB4-FABD-E547-84D0-C9C6B29D4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4" y="1169769"/>
            <a:ext cx="8115291" cy="541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28119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20" objId="3"/>
        <p14:stopEvt time="6989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Create Generational Wealth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8C5E40-544A-B240-BF28-F0FE94906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5" y="1164134"/>
            <a:ext cx="8115298" cy="53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01975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20" objId="3"/>
        <p14:stopEvt time="6989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2900" y="34426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Stock Market Crashes 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D663D4-74D6-6442-BE9D-C74FB96CB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51" y="1179508"/>
            <a:ext cx="7716498" cy="546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35628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20" objId="2"/>
        <p14:stopEvt time="23459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Stock Market Crash - 1929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88095E-8EBC-7044-83F6-E03C63087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752600"/>
            <a:ext cx="88900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14219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20" objId="2"/>
        <p14:stopEvt time="23459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Black Monday - 1987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EB34A7-F9B4-FC47-A566-D63689656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90" y="1676400"/>
            <a:ext cx="7969820" cy="330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06597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20" objId="2"/>
        <p14:stopEvt time="23459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Dotcom Bubble – 1998 to 2002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990600"/>
            <a:ext cx="8305800" cy="0"/>
          </a:xfrm>
          <a:prstGeom prst="line">
            <a:avLst/>
          </a:prstGeom>
          <a:ln w="254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-0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228600"/>
            <a:ext cx="1981200" cy="749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9D9E09-69EB-F64E-9433-680AC926C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43000"/>
            <a:ext cx="55880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02024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20" objId="2"/>
        <p14:stopEvt time="23459" objId="2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23360</TotalTime>
  <Words>531</Words>
  <Application>Microsoft Macintosh PowerPoint</Application>
  <PresentationFormat>On-screen Show (4:3)</PresentationFormat>
  <Paragraphs>152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Mackintosh</dc:creator>
  <cp:keywords/>
  <dc:description/>
  <cp:lastModifiedBy>Roland Mackintosh</cp:lastModifiedBy>
  <cp:revision>630</cp:revision>
  <cp:lastPrinted>2019-10-11T15:01:26Z</cp:lastPrinted>
  <dcterms:created xsi:type="dcterms:W3CDTF">2016-11-19T13:47:25Z</dcterms:created>
  <dcterms:modified xsi:type="dcterms:W3CDTF">2019-10-11T15:42:56Z</dcterms:modified>
  <cp:category/>
</cp:coreProperties>
</file>